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" name="Shape 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863600">
      <a:defRPr sz="2200">
        <a:latin typeface="Lucida Grande"/>
        <a:ea typeface="Lucida Grande"/>
        <a:cs typeface="Lucida Grande"/>
        <a:sym typeface="Lucida Grande"/>
      </a:defRPr>
    </a:lvl1pPr>
    <a:lvl2pPr indent="228600" defTabSz="863600">
      <a:defRPr sz="2200">
        <a:latin typeface="Lucida Grande"/>
        <a:ea typeface="Lucida Grande"/>
        <a:cs typeface="Lucida Grande"/>
        <a:sym typeface="Lucida Grande"/>
      </a:defRPr>
    </a:lvl2pPr>
    <a:lvl3pPr indent="457200" defTabSz="863600">
      <a:defRPr sz="2200">
        <a:latin typeface="Lucida Grande"/>
        <a:ea typeface="Lucida Grande"/>
        <a:cs typeface="Lucida Grande"/>
        <a:sym typeface="Lucida Grande"/>
      </a:defRPr>
    </a:lvl3pPr>
    <a:lvl4pPr indent="685800" defTabSz="863600">
      <a:defRPr sz="2200">
        <a:latin typeface="Lucida Grande"/>
        <a:ea typeface="Lucida Grande"/>
        <a:cs typeface="Lucida Grande"/>
        <a:sym typeface="Lucida Grande"/>
      </a:defRPr>
    </a:lvl4pPr>
    <a:lvl5pPr indent="914400" defTabSz="863600">
      <a:defRPr sz="2200">
        <a:latin typeface="Lucida Grande"/>
        <a:ea typeface="Lucida Grande"/>
        <a:cs typeface="Lucida Grande"/>
        <a:sym typeface="Lucida Grande"/>
      </a:defRPr>
    </a:lvl5pPr>
    <a:lvl6pPr indent="1143000" defTabSz="863600">
      <a:defRPr sz="2200">
        <a:latin typeface="Lucida Grande"/>
        <a:ea typeface="Lucida Grande"/>
        <a:cs typeface="Lucida Grande"/>
        <a:sym typeface="Lucida Grande"/>
      </a:defRPr>
    </a:lvl6pPr>
    <a:lvl7pPr indent="1371600" defTabSz="863600">
      <a:defRPr sz="2200">
        <a:latin typeface="Lucida Grande"/>
        <a:ea typeface="Lucida Grande"/>
        <a:cs typeface="Lucida Grande"/>
        <a:sym typeface="Lucida Grande"/>
      </a:defRPr>
    </a:lvl7pPr>
    <a:lvl8pPr indent="1600200" defTabSz="863600">
      <a:defRPr sz="2200">
        <a:latin typeface="Lucida Grande"/>
        <a:ea typeface="Lucida Grande"/>
        <a:cs typeface="Lucida Grande"/>
        <a:sym typeface="Lucida Grande"/>
      </a:defRPr>
    </a:lvl8pPr>
    <a:lvl9pPr indent="1828800" defTabSz="8636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" name="Shape 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sz="1800"/>
            </a:pPr>
            <a:r>
              <a:rPr sz="2600"/>
              <a:t>So, let me start by talking abt behav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sz="1800"/>
            </a:pPr>
            <a:r>
              <a:rPr sz="2600"/>
              <a:t>So, let me start by talking abt behav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sz="1800"/>
            </a:pPr>
            <a:r>
              <a:rPr sz="2600"/>
              <a:t>So, let me start by talking abt behav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977900" y="564085"/>
            <a:ext cx="11049000" cy="3924301"/>
          </a:xfrm>
          <a:prstGeom prst="rect">
            <a:avLst/>
          </a:prstGeom>
        </p:spPr>
        <p:txBody>
          <a:bodyPr/>
          <a:lstStyle>
            <a:lvl1pPr indent="584200">
              <a:defRPr sz="9000"/>
            </a:lvl1pPr>
          </a:lstStyle>
          <a:p>
            <a:pPr lvl="0">
              <a:defRPr sz="1800">
                <a:uFillTx/>
              </a:defRPr>
            </a:pPr>
            <a:r>
              <a:rPr sz="9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977900" y="5121757"/>
            <a:ext cx="11049000" cy="4191001"/>
          </a:xfrm>
          <a:prstGeom prst="rect">
            <a:avLst/>
          </a:prstGeom>
        </p:spPr>
        <p:txBody>
          <a:bodyPr lIns="88900" tIns="88900" rIns="88900" bIns="88900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2pPr>
            <a:lvl3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3pPr>
            <a:lvl4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4pPr>
            <a:lvl5pPr indent="355600" algn="ctr">
              <a:spcBef>
                <a:spcPts val="0"/>
              </a:spcBef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5pPr>
          </a:lstStyle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One</a:t>
            </a:r>
            <a:endParaRPr sz="5200">
              <a:uFill>
                <a:solidFill/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Two</a:t>
            </a:r>
            <a:endParaRPr sz="56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Three</a:t>
            </a:r>
            <a:endParaRPr sz="56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Four</a:t>
            </a:r>
            <a:endParaRPr sz="56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eneric/Transition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215900" y="2992872"/>
            <a:ext cx="12547600" cy="6718301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buBlip>
                <a:blip r:embed="rId2"/>
              </a:buBlip>
              <a:defRPr sz="5000"/>
            </a:lvl1pPr>
            <a:lvl2pPr marL="1509400" indent="-406400">
              <a:spcBef>
                <a:spcPts val="12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  <a:endParaRPr sz="50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  <a:endParaRPr sz="4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  <a:endParaRPr sz="34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27000" y="215900"/>
            <a:ext cx="12750800" cy="2184400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eneric/Transition 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  <a:endParaRPr sz="48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  <a:endParaRPr sz="4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  <a:endParaRPr sz="34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eneric/Transition  Slid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  <a:endParaRPr sz="48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  <a:endParaRPr sz="4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  <a:endParaRPr sz="34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0" y="0"/>
            <a:ext cx="13004800" cy="239324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647700">
              <a:def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390595" y="2666435"/>
            <a:ext cx="12223610" cy="7087165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698500" marR="57799" indent="-381000" defTabSz="647700">
              <a:spcBef>
                <a:spcPts val="1100"/>
              </a:spcBef>
              <a:buSzPct val="100000"/>
              <a:buFont typeface="Arial"/>
              <a:buChar char="•"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43000" marR="57799" indent="-381000" defTabSz="647700">
              <a:spcBef>
                <a:spcPts val="900"/>
              </a:spcBef>
              <a:buSzPct val="100000"/>
              <a:buFont typeface="Arial"/>
              <a:buChar char="–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3639" marR="57799" indent="-228600" defTabSz="6477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16408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0980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  <a:endParaRPr sz="50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  <a:endParaRPr sz="3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  <a:endParaRPr sz="28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hapes &amp; tex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1295400"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322862" y="2806700"/>
            <a:ext cx="12350045" cy="6946900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383540" marR="57799" indent="-342900" defTabSz="1295400">
              <a:spcBef>
                <a:spcPts val="2700"/>
              </a:spcBef>
              <a:buSzPct val="100000"/>
              <a:buChar char="•"/>
              <a:defRPr sz="4600"/>
            </a:lvl1pPr>
            <a:lvl2pPr marL="783590" marR="57799" indent="-285750" defTabSz="1295400">
              <a:spcBef>
                <a:spcPts val="2400"/>
              </a:spcBef>
              <a:buSzPct val="100000"/>
              <a:buChar char="–"/>
              <a:defRPr sz="4000"/>
            </a:lvl2pPr>
            <a:lvl3pPr marL="1183639" marR="57799" indent="-228600" defTabSz="1295400">
              <a:spcBef>
                <a:spcPts val="2200"/>
              </a:spcBef>
              <a:defRPr sz="3400"/>
            </a:lvl3pPr>
            <a:lvl4pPr marL="1640839" marR="57799" indent="-228600" defTabSz="1295400">
              <a:spcBef>
                <a:spcPts val="1600"/>
              </a:spcBef>
              <a:buSzPct val="100000"/>
              <a:buChar char="–"/>
              <a:defRPr sz="2800"/>
            </a:lvl4pPr>
            <a:lvl5pPr marL="2098039" marR="57799" indent="-228600" defTabSz="1295400">
              <a:spcBef>
                <a:spcPts val="1600"/>
              </a:spcBef>
              <a:buSzPct val="100000"/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600">
                <a:uFill>
                  <a:solidFill/>
                </a:uFill>
              </a:rPr>
              <a:t>Body Level One</a:t>
            </a:r>
            <a:endParaRPr sz="46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000">
                <a:uFill>
                  <a:solidFill/>
                </a:uFill>
              </a:rPr>
              <a:t>Body Level Two</a:t>
            </a:r>
            <a:endParaRPr sz="40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  <a:endParaRPr sz="3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  <a:endParaRPr sz="28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14300" y="165100"/>
            <a:ext cx="12750800" cy="2019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 anchor="b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47700" y="2535672"/>
            <a:ext cx="12230100" cy="7175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  <a:endParaRPr sz="48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  <a:endParaRPr sz="4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  <a:endParaRPr sz="34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spd="med" advClick="1"/>
  <p:txStyles>
    <p:titleStyle>
      <a:lvl1pPr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9pPr>
    </p:titleStyle>
    <p:bodyStyle>
      <a:lvl1pPr marL="535940" indent="-533400" defTabSz="1739900">
        <a:spcBef>
          <a:spcPts val="2000"/>
        </a:spcBef>
        <a:buSzPct val="50000"/>
        <a:buBlip>
          <a:blip r:embed="rId2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1pPr>
      <a:lvl2pPr marL="443345" indent="-443345" defTabSz="1739900">
        <a:spcBef>
          <a:spcPts val="2000"/>
        </a:spcBef>
        <a:buSzPct val="45000"/>
        <a:buBlip>
          <a:blip r:embed="rId2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2pPr>
      <a:lvl3pPr marL="277090" indent="-277090" defTabSz="1739900">
        <a:spcBef>
          <a:spcPts val="2000"/>
        </a:spcBef>
        <a:buSzPct val="100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3pPr>
      <a:lvl4pPr marL="358588" indent="-358588" defTabSz="1739900">
        <a:spcBef>
          <a:spcPts val="2000"/>
        </a:spcBef>
        <a:buSzPct val="75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4pPr>
      <a:lvl5pPr defTabSz="1739900">
        <a:spcBef>
          <a:spcPts val="2000"/>
        </a:spcBef>
        <a:defRPr sz="4800">
          <a:uFill>
            <a:solidFill/>
          </a:uFill>
          <a:latin typeface="+mn-lt"/>
          <a:ea typeface="+mn-ea"/>
          <a:cs typeface="+mn-cs"/>
          <a:sym typeface="Arial"/>
        </a:defRPr>
      </a:lvl5pPr>
      <a:lvl6pPr marL="2940957" indent="-489857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6pPr>
      <a:lvl7pPr marL="32965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7pPr>
      <a:lvl8pPr marL="36521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8pPr>
      <a:lvl9pPr marL="40077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9pPr>
    </p:bodyStyle>
    <p:otherStyle>
      <a:lvl1pPr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video" Target="../media/media1.mp4"/><Relationship Id="rId6" Type="http://schemas.microsoft.com/office/2007/relationships/media" Target="../media/media1.mp4"/><Relationship Id="rId7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labnannyleaf.png"/>
          <p:cNvPicPr/>
          <p:nvPr/>
        </p:nvPicPr>
        <p:blipFill>
          <a:blip r:embed="rId3">
            <a:alphaModFix amt="44000"/>
            <a:extLst/>
          </a:blip>
          <a:stretch>
            <a:fillRect/>
          </a:stretch>
        </p:blipFill>
        <p:spPr>
          <a:xfrm>
            <a:off x="266700" y="99407"/>
            <a:ext cx="4122091" cy="426915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/>
          <p:nvPr>
            <p:ph type="title"/>
          </p:nvPr>
        </p:nvSpPr>
        <p:spPr>
          <a:xfrm>
            <a:off x="407739" y="708583"/>
            <a:ext cx="12189322" cy="283329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indent="426466" defTabSz="1270127">
              <a:defRPr sz="1800">
                <a:uFillTx/>
              </a:defRPr>
            </a:pPr>
            <a:r>
              <a:rPr sz="6716">
                <a:uFill>
                  <a:solidFill/>
                </a:uFill>
              </a:rPr>
              <a:t>Databrary:</a:t>
            </a:r>
            <a:endParaRPr sz="6716">
              <a:uFill>
                <a:solidFill/>
              </a:uFill>
            </a:endParaRPr>
          </a:p>
          <a:p>
            <a:pPr lvl="0" indent="426466" defTabSz="1270127">
              <a:defRPr sz="1800">
                <a:uFillTx/>
              </a:defRPr>
            </a:pPr>
            <a:r>
              <a:rPr sz="6570">
                <a:uFill>
                  <a:solidFill/>
                </a:uFill>
              </a:rPr>
              <a:t>Sharing and</a:t>
            </a:r>
            <a:endParaRPr sz="6570">
              <a:uFill>
                <a:solidFill/>
              </a:uFill>
            </a:endParaRPr>
          </a:p>
          <a:p>
            <a:pPr lvl="0" indent="426466" defTabSz="1270127">
              <a:defRPr sz="1800">
                <a:uFillTx/>
              </a:defRPr>
            </a:pPr>
            <a:r>
              <a:rPr sz="6278">
                <a:uFill>
                  <a:solidFill/>
                </a:uFill>
              </a:rPr>
              <a:t>Reusing Video Data</a:t>
            </a:r>
          </a:p>
        </p:txBody>
      </p:sp>
      <p:sp>
        <p:nvSpPr>
          <p:cNvPr id="33" name="Shape 33"/>
          <p:cNvSpPr/>
          <p:nvPr/>
        </p:nvSpPr>
        <p:spPr>
          <a:xfrm>
            <a:off x="5726360" y="6175077"/>
            <a:ext cx="1074193" cy="1190923"/>
          </a:xfrm>
          <a:prstGeom prst="rightArrow">
            <a:avLst>
              <a:gd name="adj1" fmla="val 32000"/>
              <a:gd name="adj2" fmla="val 70955"/>
            </a:avLst>
          </a:prstGeom>
          <a:solidFill>
            <a:srgbClr val="C6E6E9"/>
          </a:solidFill>
          <a:ln>
            <a:solidFill/>
            <a:round/>
          </a:ln>
        </p:spPr>
        <p:txBody>
          <a:bodyPr lIns="50800" tIns="50800" rIns="50800" bIns="50800" anchor="ctr"/>
          <a:lstStyle/>
          <a:p>
            <a:pPr lvl="0" defTabSz="1739900">
              <a:defRPr sz="2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3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69943" y="4682247"/>
            <a:ext cx="5890917" cy="445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monkey_bar_movement_low.mp4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41861" y="4533494"/>
            <a:ext cx="5415109" cy="475473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abnannyleaf.png"/>
          <p:cNvPicPr/>
          <p:nvPr/>
        </p:nvPicPr>
        <p:blipFill>
          <a:blip r:embed="rId3">
            <a:alphaModFix amt="44000"/>
            <a:extLst/>
          </a:blip>
          <a:stretch>
            <a:fillRect/>
          </a:stretch>
        </p:blipFill>
        <p:spPr>
          <a:xfrm>
            <a:off x="266700" y="99407"/>
            <a:ext cx="4122091" cy="426915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title"/>
          </p:nvPr>
        </p:nvSpPr>
        <p:spPr>
          <a:xfrm>
            <a:off x="407739" y="737303"/>
            <a:ext cx="12189322" cy="283329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indent="426466" defTabSz="1270127">
              <a:defRPr sz="1800">
                <a:uFillTx/>
              </a:defRPr>
            </a:pPr>
            <a:r>
              <a:rPr sz="6716">
                <a:uFill>
                  <a:solidFill/>
                </a:uFill>
              </a:rPr>
              <a:t>Databrary:</a:t>
            </a:r>
            <a:endParaRPr sz="6716">
              <a:uFill>
                <a:solidFill/>
              </a:uFill>
            </a:endParaRPr>
          </a:p>
          <a:p>
            <a:pPr lvl="0" indent="426466" defTabSz="1270127">
              <a:defRPr sz="1800">
                <a:uFillTx/>
              </a:defRPr>
            </a:pPr>
            <a:r>
              <a:rPr sz="6570">
                <a:uFill>
                  <a:solidFill/>
                </a:uFill>
              </a:rPr>
              <a:t>Sharing and</a:t>
            </a:r>
            <a:endParaRPr sz="6570">
              <a:uFill>
                <a:solidFill/>
              </a:uFill>
            </a:endParaRPr>
          </a:p>
          <a:p>
            <a:pPr lvl="0" indent="426466" defTabSz="1270127">
              <a:defRPr sz="1800">
                <a:uFillTx/>
              </a:defRPr>
            </a:pPr>
            <a:r>
              <a:rPr sz="6278">
                <a:uFill>
                  <a:solidFill/>
                </a:uFill>
              </a:rPr>
              <a:t>Reusing Video Data</a:t>
            </a:r>
          </a:p>
        </p:txBody>
      </p:sp>
      <p:sp>
        <p:nvSpPr>
          <p:cNvPr id="41" name="Shape 41"/>
          <p:cNvSpPr/>
          <p:nvPr/>
        </p:nvSpPr>
        <p:spPr>
          <a:xfrm>
            <a:off x="5726360" y="6187777"/>
            <a:ext cx="1074193" cy="1190923"/>
          </a:xfrm>
          <a:prstGeom prst="rightArrow">
            <a:avLst>
              <a:gd name="adj1" fmla="val 32000"/>
              <a:gd name="adj2" fmla="val 70955"/>
            </a:avLst>
          </a:prstGeom>
          <a:solidFill>
            <a:srgbClr val="C6E6E9"/>
          </a:solidFill>
          <a:ln>
            <a:solidFill/>
            <a:round/>
          </a:ln>
        </p:spPr>
        <p:txBody>
          <a:bodyPr lIns="0" tIns="0" rIns="0" bIns="0" anchor="ctr"/>
          <a:lstStyle/>
          <a:p>
            <a:pPr lvl="0" defTabSz="1739900">
              <a:defRPr sz="2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4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69943" y="4682247"/>
            <a:ext cx="5890917" cy="445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Screen Shot 2015-06-19 at 1.52.43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7429" y="4776284"/>
            <a:ext cx="4862087" cy="426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labnannyleaf.png"/>
          <p:cNvPicPr/>
          <p:nvPr/>
        </p:nvPicPr>
        <p:blipFill>
          <a:blip r:embed="rId3">
            <a:alphaModFix amt="44000"/>
            <a:extLst/>
          </a:blip>
          <a:stretch>
            <a:fillRect/>
          </a:stretch>
        </p:blipFill>
        <p:spPr>
          <a:xfrm>
            <a:off x="266700" y="99407"/>
            <a:ext cx="4122091" cy="426915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title"/>
          </p:nvPr>
        </p:nvSpPr>
        <p:spPr>
          <a:xfrm>
            <a:off x="966886" y="755514"/>
            <a:ext cx="11071028" cy="192548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indent="432308" defTabSz="1287526">
              <a:defRPr sz="1800">
                <a:uFillTx/>
              </a:defRPr>
            </a:pPr>
            <a:r>
              <a:rPr sz="6660">
                <a:uFill>
                  <a:solidFill/>
                </a:uFill>
              </a:rPr>
              <a:t>Databrary:</a:t>
            </a:r>
            <a:endParaRPr sz="6660">
              <a:uFill>
                <a:solidFill/>
              </a:uFill>
            </a:endParaRPr>
          </a:p>
          <a:p>
            <a:pPr lvl="0" indent="432308" defTabSz="1287526">
              <a:defRPr sz="1800">
                <a:uFillTx/>
              </a:defRPr>
            </a:pPr>
            <a:r>
              <a:rPr sz="6660">
                <a:uFill>
                  <a:solidFill/>
                </a:uFill>
              </a:rPr>
              <a:t>Upload As You Go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215900" y="3272123"/>
            <a:ext cx="7480896" cy="6439050"/>
          </a:xfrm>
          <a:prstGeom prst="rect">
            <a:avLst/>
          </a:prstGeom>
        </p:spPr>
        <p:txBody>
          <a:bodyPr lIns="241300" tIns="241300" rIns="241300" bIns="241300"/>
          <a:lstStyle/>
          <a:p>
            <a:pPr lvl="0" marL="535940" indent="-533400" algn="l">
              <a:spcBef>
                <a:spcPts val="1600"/>
              </a:spcBef>
              <a:buSzPct val="50000"/>
              <a:buBlip>
                <a:blip r:embed="rId4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Active workspace for researchers</a:t>
            </a:r>
            <a:endParaRPr sz="5000">
              <a:uFill>
                <a:solidFill/>
              </a:uFill>
            </a:endParaRPr>
          </a:p>
          <a:p>
            <a:pPr lvl="0" marL="535940" indent="-533400" algn="l">
              <a:spcBef>
                <a:spcPts val="1600"/>
              </a:spcBef>
              <a:buSzPct val="50000"/>
              <a:buBlip>
                <a:blip r:embed="rId4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Tools map to existing practices</a:t>
            </a:r>
            <a:endParaRPr sz="5000">
              <a:uFill>
                <a:solidFill/>
              </a:uFill>
            </a:endParaRPr>
          </a:p>
          <a:p>
            <a:pPr lvl="0" marL="535940" indent="-533400" algn="l">
              <a:spcBef>
                <a:spcPts val="1600"/>
              </a:spcBef>
              <a:buSzPct val="50000"/>
              <a:buBlip>
                <a:blip r:embed="rId4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Enforces standardized metadata</a:t>
            </a:r>
          </a:p>
        </p:txBody>
      </p:sp>
      <p:pic>
        <p:nvPicPr>
          <p:cNvPr id="50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75364" y="2992743"/>
            <a:ext cx="4122092" cy="311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8571" y="6334468"/>
            <a:ext cx="3995677" cy="3290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